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88" r:id="rId2"/>
    <p:sldId id="490" r:id="rId3"/>
    <p:sldId id="493" r:id="rId4"/>
    <p:sldId id="491" r:id="rId5"/>
    <p:sldId id="492" r:id="rId6"/>
    <p:sldId id="506" r:id="rId7"/>
    <p:sldId id="497" r:id="rId8"/>
    <p:sldId id="504" r:id="rId9"/>
    <p:sldId id="496" r:id="rId10"/>
    <p:sldId id="500" r:id="rId11"/>
    <p:sldId id="305" r:id="rId12"/>
  </p:sldIdLst>
  <p:sldSz cx="12192000" cy="6858000"/>
  <p:notesSz cx="6858000" cy="9144000"/>
  <p:embeddedFontLst>
    <p:embeddedFont>
      <p:font typeface="Pretendard" panose="020B0600000101010101" charset="-127"/>
      <p:regular r:id="rId15"/>
      <p:bold r:id="rId16"/>
    </p:embeddedFont>
    <p:embeddedFont>
      <p:font typeface="Pretendard Light" panose="020B0600000101010101" charset="-127"/>
      <p:regular r:id="rId17"/>
    </p:embeddedFont>
    <p:embeddedFont>
      <p:font typeface="Pretendard SemiBold" panose="020B0600000101010101" charset="-127"/>
      <p:bold r:id="rId18"/>
    </p:embeddedFont>
    <p:embeddedFont>
      <p:font typeface="Pretendard Medium" panose="020B0600000101010101" charset="-127"/>
      <p:regular r:id="rId19"/>
    </p:embeddedFont>
    <p:embeddedFont>
      <p:font typeface="Pretendard ExtraBold" panose="020B0600000101010101" charset="-127"/>
      <p:bold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Bauhaus 93" panose="04030905020B02020C02" pitchFamily="82" charset="0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778"/>
    <a:srgbClr val="115445"/>
    <a:srgbClr val="CD0F41"/>
    <a:srgbClr val="F2F2F2"/>
    <a:srgbClr val="0178BF"/>
    <a:srgbClr val="068CA1"/>
    <a:srgbClr val="003481"/>
    <a:srgbClr val="BBCD95"/>
    <a:srgbClr val="0D0D0D"/>
    <a:srgbClr val="003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39" autoAdjust="0"/>
    <p:restoredTop sz="89710" autoAdjust="0"/>
  </p:normalViewPr>
  <p:slideViewPr>
    <p:cSldViewPr snapToGrid="0" showGuides="1">
      <p:cViewPr varScale="1">
        <p:scale>
          <a:sx n="92" d="100"/>
          <a:sy n="92" d="100"/>
        </p:scale>
        <p:origin x="108" y="3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5254"/>
    </p:cViewPr>
  </p:sorterViewPr>
  <p:notesViewPr>
    <p:cSldViewPr snapToGrid="0" showGuides="1">
      <p:cViewPr varScale="1">
        <p:scale>
          <a:sx n="81" d="100"/>
          <a:sy n="81" d="100"/>
        </p:scale>
        <p:origin x="304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DD21606-E1F2-4B97-92D1-DAFD45C02F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4DE7504-E995-4FB2-8A43-D5D7468BFC5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2224D-1184-45AE-8BA6-1991448FAB4A}" type="datetimeFigureOut">
              <a:rPr lang="ko-KR" altLang="en-US" smtClean="0"/>
              <a:t>2023-10-03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C423F3-CAF7-4940-839A-645C7FDAD4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01FC86-7DA0-458D-A79F-F298A2B274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E0067-DAD4-47D5-9E01-EB118C352F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886520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B575A-33D8-471D-8367-A965AB842AA0}" type="datetimeFigureOut">
              <a:rPr lang="ko-KR" altLang="en-US" smtClean="0"/>
              <a:t>2023-10-03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4702A0-409D-4B63-B3B2-61BA02D306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295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4702A0-409D-4B63-B3B2-61BA02D306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740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4702A0-409D-4B63-B3B2-61BA02D306D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036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타이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DC28AA0A-6343-4ECA-AD41-14DE59BBCDED}"/>
              </a:ext>
            </a:extLst>
          </p:cNvPr>
          <p:cNvGrpSpPr/>
          <p:nvPr userDrawn="1"/>
        </p:nvGrpSpPr>
        <p:grpSpPr>
          <a:xfrm>
            <a:off x="4398958" y="0"/>
            <a:ext cx="60960" cy="4960920"/>
            <a:chOff x="4373880" y="0"/>
            <a:chExt cx="60960" cy="496092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BFF9E2A-BC21-423D-859C-AD6019166F88}"/>
                </a:ext>
              </a:extLst>
            </p:cNvPr>
            <p:cNvSpPr/>
            <p:nvPr userDrawn="1"/>
          </p:nvSpPr>
          <p:spPr>
            <a:xfrm>
              <a:off x="4373880" y="0"/>
              <a:ext cx="60960" cy="40690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BAD37E2-BF54-433B-8EDA-FED12A614699}"/>
                </a:ext>
              </a:extLst>
            </p:cNvPr>
            <p:cNvSpPr/>
            <p:nvPr userDrawn="1"/>
          </p:nvSpPr>
          <p:spPr>
            <a:xfrm>
              <a:off x="4373880" y="4191000"/>
              <a:ext cx="60960" cy="324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F9E39EB-D56D-4621-AD6A-361E326584F8}"/>
                </a:ext>
              </a:extLst>
            </p:cNvPr>
            <p:cNvSpPr/>
            <p:nvPr userDrawn="1"/>
          </p:nvSpPr>
          <p:spPr>
            <a:xfrm>
              <a:off x="4373880" y="4636920"/>
              <a:ext cx="60960" cy="32400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3003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ED5E543-9368-41E1-BA93-11165B1342DE}"/>
              </a:ext>
            </a:extLst>
          </p:cNvPr>
          <p:cNvCxnSpPr>
            <a:cxnSpLocks/>
          </p:cNvCxnSpPr>
          <p:nvPr userDrawn="1"/>
        </p:nvCxnSpPr>
        <p:spPr>
          <a:xfrm>
            <a:off x="594167" y="277058"/>
            <a:ext cx="11003666" cy="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8089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23160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7696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2" r:id="rId2"/>
    <p:sldLayoutId id="2147483654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2150E9F-8C7A-415F-B9BE-96A9BEB3F594}"/>
              </a:ext>
            </a:extLst>
          </p:cNvPr>
          <p:cNvSpPr txBox="1"/>
          <p:nvPr/>
        </p:nvSpPr>
        <p:spPr>
          <a:xfrm>
            <a:off x="-30480" y="-539936"/>
            <a:ext cx="81584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※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디자인 변경이  안되는 부분은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[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보기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]-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[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슬라이드 마스터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]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에 들어가면 편집 가능합니다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0B4620-3B0C-4817-A148-5CBD5E108D70}"/>
              </a:ext>
            </a:extLst>
          </p:cNvPr>
          <p:cNvSpPr txBox="1"/>
          <p:nvPr/>
        </p:nvSpPr>
        <p:spPr>
          <a:xfrm>
            <a:off x="5000962" y="761681"/>
            <a:ext cx="59815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spc="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MES</a:t>
            </a:r>
          </a:p>
          <a:p>
            <a:r>
              <a:rPr lang="ko-KR" altLang="en-US" sz="6000" b="1" spc="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자동화 시스템 </a:t>
            </a:r>
            <a:endParaRPr lang="en-US" altLang="ko-KR" sz="6000" b="1" spc="600" dirty="0">
              <a:solidFill>
                <a:schemeClr val="tx1">
                  <a:lumMod val="95000"/>
                  <a:lumOff val="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1905D9-8DAE-A0C8-0825-63AF510CBD9D}"/>
              </a:ext>
            </a:extLst>
          </p:cNvPr>
          <p:cNvSpPr txBox="1"/>
          <p:nvPr/>
        </p:nvSpPr>
        <p:spPr>
          <a:xfrm>
            <a:off x="213360" y="4188767"/>
            <a:ext cx="3992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spc="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SMARTFACTORY</a:t>
            </a:r>
          </a:p>
          <a:p>
            <a:pPr algn="r"/>
            <a:r>
              <a:rPr lang="en-US" altLang="ko-KR" sz="2400" b="1" spc="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PROJECT</a:t>
            </a:r>
            <a:endParaRPr lang="en-US" altLang="ko-KR" sz="4800" b="1" spc="600" dirty="0">
              <a:solidFill>
                <a:schemeClr val="tx1">
                  <a:lumMod val="95000"/>
                  <a:lumOff val="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991713" y="5648337"/>
            <a:ext cx="3950114" cy="844371"/>
            <a:chOff x="7779443" y="5140337"/>
            <a:chExt cx="3950114" cy="84437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F90E5F-DDC8-49FE-97D9-BEB2BF03A1B7}"/>
                </a:ext>
              </a:extLst>
            </p:cNvPr>
            <p:cNvSpPr txBox="1"/>
            <p:nvPr/>
          </p:nvSpPr>
          <p:spPr>
            <a:xfrm>
              <a:off x="9037060" y="5140337"/>
              <a:ext cx="26924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en-US" altLang="ko-KR" sz="16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</a:t>
              </a:r>
              <a:r>
                <a:rPr lang="ko-KR" altLang="en-US" sz="16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조 </a:t>
              </a:r>
              <a:r>
                <a:rPr lang="en-US" altLang="ko-KR" sz="16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3gim</a:t>
              </a:r>
            </a:p>
            <a:p>
              <a:pPr algn="l">
                <a:lnSpc>
                  <a:spcPct val="150000"/>
                </a:lnSpc>
              </a:pPr>
              <a:r>
                <a:rPr lang="ko-KR" altLang="en-US" sz="16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김수진 김태현 </a:t>
              </a:r>
              <a:r>
                <a:rPr lang="ko-KR" altLang="en-US" sz="1600" dirty="0" err="1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방수민</a:t>
              </a:r>
              <a:r>
                <a:rPr lang="ko-KR" altLang="en-US" sz="16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sz="1600" dirty="0" err="1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홍미지</a:t>
              </a:r>
              <a:endParaRPr lang="en-US" altLang="ko-KR" sz="16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8555EE5-DF4C-406F-BF21-09D7E7AF7693}"/>
                </a:ext>
              </a:extLst>
            </p:cNvPr>
            <p:cNvSpPr txBox="1"/>
            <p:nvPr/>
          </p:nvSpPr>
          <p:spPr>
            <a:xfrm>
              <a:off x="7779443" y="5153711"/>
              <a:ext cx="12576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50000"/>
                </a:lnSpc>
                <a:defRPr sz="160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pPr algn="r"/>
              <a:r>
                <a:rPr lang="en-US" altLang="ko-KR" dirty="0"/>
                <a:t>team</a:t>
              </a:r>
            </a:p>
            <a:p>
              <a:pPr algn="r"/>
              <a:r>
                <a:rPr lang="en-US" altLang="ko-KR" dirty="0"/>
                <a:t>member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053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1181E-A85F-4E96-B120-9085307C4D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7111" y="314373"/>
            <a:ext cx="3760788" cy="479425"/>
          </a:xfrm>
          <a:prstGeom prst="rect">
            <a:avLst/>
          </a:prstGeom>
        </p:spPr>
        <p:txBody>
          <a:bodyPr/>
          <a:lstStyle/>
          <a:p>
            <a:r>
              <a:rPr lang="en-US" altLang="ko-KR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AI </a:t>
            </a:r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시연 영상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38B55D-19DC-4238-89B3-1A6B706E8B4E}"/>
              </a:ext>
            </a:extLst>
          </p:cNvPr>
          <p:cNvSpPr/>
          <p:nvPr/>
        </p:nvSpPr>
        <p:spPr>
          <a:xfrm>
            <a:off x="0" y="0"/>
            <a:ext cx="36709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Pretendard Light" panose="0200040300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0812120" y="6132500"/>
            <a:ext cx="1148280" cy="542620"/>
            <a:chOff x="3672840" y="4105580"/>
            <a:chExt cx="1524000" cy="694834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pic>
        <p:nvPicPr>
          <p:cNvPr id="4" name="미디어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264" y="1080655"/>
            <a:ext cx="8302336" cy="46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681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ADD7580-F2A8-47EC-9D37-A771F182BE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846286" y="2757714"/>
            <a:ext cx="4005943" cy="14224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4324235" y="3284248"/>
            <a:ext cx="1148280" cy="542620"/>
            <a:chOff x="3672840" y="4105580"/>
            <a:chExt cx="1524000" cy="694834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5480401" y="3207304"/>
            <a:ext cx="216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 b="1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9125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1181E-A85F-4E96-B120-9085307C4D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7111" y="314373"/>
            <a:ext cx="3760788" cy="479425"/>
          </a:xfrm>
          <a:prstGeom prst="rect">
            <a:avLst/>
          </a:prstGeom>
        </p:spPr>
        <p:txBody>
          <a:bodyPr/>
          <a:lstStyle/>
          <a:p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목차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38B55D-19DC-4238-89B3-1A6B706E8B4E}"/>
              </a:ext>
            </a:extLst>
          </p:cNvPr>
          <p:cNvSpPr/>
          <p:nvPr/>
        </p:nvSpPr>
        <p:spPr>
          <a:xfrm>
            <a:off x="0" y="0"/>
            <a:ext cx="36709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Pretendard Light" panose="0200040300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6D679DA-276B-3A1E-AC8E-7FA4DDF56345}"/>
              </a:ext>
            </a:extLst>
          </p:cNvPr>
          <p:cNvSpPr/>
          <p:nvPr/>
        </p:nvSpPr>
        <p:spPr>
          <a:xfrm>
            <a:off x="1652735" y="947268"/>
            <a:ext cx="163365" cy="496346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7" name="그룹 26"/>
          <p:cNvGrpSpPr/>
          <p:nvPr/>
        </p:nvGrpSpPr>
        <p:grpSpPr>
          <a:xfrm>
            <a:off x="10812120" y="6132500"/>
            <a:ext cx="1148280" cy="542620"/>
            <a:chOff x="3672840" y="4105580"/>
            <a:chExt cx="1524000" cy="694834"/>
          </a:xfrm>
        </p:grpSpPr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2227975" y="1205135"/>
            <a:ext cx="3205588" cy="3497152"/>
            <a:chOff x="2034062" y="542939"/>
            <a:chExt cx="3205588" cy="349715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AC7032F-A405-4173-A799-5DE105664FFF}"/>
                </a:ext>
              </a:extLst>
            </p:cNvPr>
            <p:cNvSpPr txBox="1"/>
            <p:nvPr/>
          </p:nvSpPr>
          <p:spPr>
            <a:xfrm>
              <a:off x="2034064" y="542939"/>
              <a:ext cx="24738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프로젝트 동기 및 목표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AC7032F-A405-4173-A799-5DE105664FFF}"/>
                </a:ext>
              </a:extLst>
            </p:cNvPr>
            <p:cNvSpPr txBox="1"/>
            <p:nvPr/>
          </p:nvSpPr>
          <p:spPr>
            <a:xfrm>
              <a:off x="2034064" y="1168503"/>
              <a:ext cx="24738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아키텍처 구조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AC7032F-A405-4173-A799-5DE105664FFF}"/>
                </a:ext>
              </a:extLst>
            </p:cNvPr>
            <p:cNvSpPr txBox="1"/>
            <p:nvPr/>
          </p:nvSpPr>
          <p:spPr>
            <a:xfrm>
              <a:off x="2034062" y="3670759"/>
              <a:ext cx="24738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Web</a:t>
              </a:r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AC7032F-A405-4173-A799-5DE105664FFF}"/>
                </a:ext>
              </a:extLst>
            </p:cNvPr>
            <p:cNvSpPr txBox="1"/>
            <p:nvPr/>
          </p:nvSpPr>
          <p:spPr>
            <a:xfrm>
              <a:off x="2034063" y="1794067"/>
              <a:ext cx="32055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라즈베리 파이 회로도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AC7032F-A405-4173-A799-5DE105664FFF}"/>
                </a:ext>
              </a:extLst>
            </p:cNvPr>
            <p:cNvSpPr txBox="1"/>
            <p:nvPr/>
          </p:nvSpPr>
          <p:spPr>
            <a:xfrm>
              <a:off x="2072250" y="3045195"/>
              <a:ext cx="24738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AI </a:t>
              </a:r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06FD615-4244-FA1C-C4D7-49CD559D477B}"/>
              </a:ext>
            </a:extLst>
          </p:cNvPr>
          <p:cNvSpPr txBox="1"/>
          <p:nvPr/>
        </p:nvSpPr>
        <p:spPr>
          <a:xfrm>
            <a:off x="2227975" y="3081827"/>
            <a:ext cx="3205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IOT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설계도</a:t>
            </a:r>
          </a:p>
        </p:txBody>
      </p:sp>
    </p:spTree>
    <p:extLst>
      <p:ext uri="{BB962C8B-B14F-4D97-AF65-F5344CB8AC3E}">
        <p14:creationId xmlns:p14="http://schemas.microsoft.com/office/powerpoint/2010/main" val="141056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/>
          <p:cNvGrpSpPr/>
          <p:nvPr/>
        </p:nvGrpSpPr>
        <p:grpSpPr>
          <a:xfrm>
            <a:off x="1150183" y="1169036"/>
            <a:ext cx="5246368" cy="5367356"/>
            <a:chOff x="5648475" y="312799"/>
            <a:chExt cx="6096000" cy="6253371"/>
          </a:xfrm>
        </p:grpSpPr>
        <p:pic>
          <p:nvPicPr>
            <p:cNvPr id="42" name="Picture 2" descr="'자동화 공정 속속 도입...위생·맛·품질 다 잡았죠'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8475" y="312799"/>
              <a:ext cx="6096000" cy="3429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그림 42"/>
            <p:cNvPicPr>
              <a:picLocks noChangeAspect="1"/>
            </p:cNvPicPr>
            <p:nvPr/>
          </p:nvPicPr>
          <p:blipFill rotWithShape="1">
            <a:blip r:embed="rId4"/>
            <a:srcRect t="12969" b="26956"/>
            <a:stretch/>
          </p:blipFill>
          <p:spPr>
            <a:xfrm>
              <a:off x="5791350" y="3813243"/>
              <a:ext cx="5810250" cy="389106"/>
            </a:xfrm>
            <a:prstGeom prst="rect">
              <a:avLst/>
            </a:prstGeom>
          </p:spPr>
        </p:pic>
        <p:pic>
          <p:nvPicPr>
            <p:cNvPr id="44" name="그림 43"/>
            <p:cNvPicPr>
              <a:picLocks noChangeAspect="1"/>
            </p:cNvPicPr>
            <p:nvPr/>
          </p:nvPicPr>
          <p:blipFill rotWithShape="1">
            <a:blip r:embed="rId5"/>
            <a:srcRect t="5639"/>
            <a:stretch/>
          </p:blipFill>
          <p:spPr>
            <a:xfrm>
              <a:off x="5677253" y="4202349"/>
              <a:ext cx="6057900" cy="2363821"/>
            </a:xfrm>
            <a:prstGeom prst="rect">
              <a:avLst/>
            </a:prstGeom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522AF347-447E-F6B4-89FF-D28F96B82393}"/>
              </a:ext>
            </a:extLst>
          </p:cNvPr>
          <p:cNvSpPr/>
          <p:nvPr/>
        </p:nvSpPr>
        <p:spPr>
          <a:xfrm>
            <a:off x="805737" y="5577840"/>
            <a:ext cx="5893583" cy="87934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AD1181E-A85F-4E96-B120-9085307C4D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7111" y="314373"/>
            <a:ext cx="3760788" cy="479425"/>
          </a:xfrm>
          <a:prstGeom prst="rect">
            <a:avLst/>
          </a:prstGeom>
        </p:spPr>
        <p:txBody>
          <a:bodyPr/>
          <a:lstStyle/>
          <a:p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프로젝트 동기 및 목표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38B55D-19DC-4238-89B3-1A6B706E8B4E}"/>
              </a:ext>
            </a:extLst>
          </p:cNvPr>
          <p:cNvSpPr/>
          <p:nvPr/>
        </p:nvSpPr>
        <p:spPr>
          <a:xfrm>
            <a:off x="0" y="0"/>
            <a:ext cx="36709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Pretendard Light" panose="0200040300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6D679DA-276B-3A1E-AC8E-7FA4DDF56345}"/>
              </a:ext>
            </a:extLst>
          </p:cNvPr>
          <p:cNvSpPr/>
          <p:nvPr/>
        </p:nvSpPr>
        <p:spPr>
          <a:xfrm>
            <a:off x="7298793" y="1169036"/>
            <a:ext cx="163365" cy="496346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7" name="그룹 26"/>
          <p:cNvGrpSpPr/>
          <p:nvPr/>
        </p:nvGrpSpPr>
        <p:grpSpPr>
          <a:xfrm>
            <a:off x="10812120" y="6132500"/>
            <a:ext cx="1148280" cy="542620"/>
            <a:chOff x="3672840" y="4105580"/>
            <a:chExt cx="1524000" cy="694834"/>
          </a:xfrm>
        </p:grpSpPr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sp>
        <p:nvSpPr>
          <p:cNvPr id="35" name="직사각형 34"/>
          <p:cNvSpPr/>
          <p:nvPr/>
        </p:nvSpPr>
        <p:spPr>
          <a:xfrm>
            <a:off x="1392298" y="4763274"/>
            <a:ext cx="1083014" cy="2170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연결선 38"/>
          <p:cNvCxnSpPr/>
          <p:nvPr/>
        </p:nvCxnSpPr>
        <p:spPr>
          <a:xfrm flipV="1">
            <a:off x="1806887" y="5445507"/>
            <a:ext cx="1980789" cy="875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3751904" y="5211878"/>
            <a:ext cx="1409732" cy="2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623952" y="6457180"/>
            <a:ext cx="3075368" cy="217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출처 </a:t>
            </a:r>
            <a:r>
              <a:rPr lang="en-US" altLang="ko-KR" sz="1050" dirty="0"/>
              <a:t>: </a:t>
            </a:r>
            <a:r>
              <a:rPr lang="af-ZA" altLang="ko-KR" sz="1050" dirty="0"/>
              <a:t>https://www.sedaily.com/NewsView/22JW7Z1RBB</a:t>
            </a:r>
            <a:endParaRPr lang="ko-KR" altLang="en-US" sz="105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79AA222-1E7D-845D-B17A-8C135D6433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1330" y="5552439"/>
            <a:ext cx="4904670" cy="75653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C868A3D-6EA8-53B9-56B1-719A6DD08EDB}"/>
              </a:ext>
            </a:extLst>
          </p:cNvPr>
          <p:cNvSpPr/>
          <p:nvPr/>
        </p:nvSpPr>
        <p:spPr>
          <a:xfrm>
            <a:off x="3407323" y="5794324"/>
            <a:ext cx="2026825" cy="2320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B97DF90-E3BE-975A-3A6F-BAC688B72393}"/>
              </a:ext>
            </a:extLst>
          </p:cNvPr>
          <p:cNvSpPr/>
          <p:nvPr/>
        </p:nvSpPr>
        <p:spPr>
          <a:xfrm>
            <a:off x="1223888" y="6043259"/>
            <a:ext cx="2528016" cy="2320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FEC4FFC-9068-1AB4-1E30-CA18E0881C40}"/>
              </a:ext>
            </a:extLst>
          </p:cNvPr>
          <p:cNvGrpSpPr/>
          <p:nvPr/>
        </p:nvGrpSpPr>
        <p:grpSpPr>
          <a:xfrm>
            <a:off x="7955270" y="2285876"/>
            <a:ext cx="3788240" cy="2566256"/>
            <a:chOff x="7723669" y="1309484"/>
            <a:chExt cx="4236731" cy="2566256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AC7032F-A405-4173-A799-5DE105664FFF}"/>
                </a:ext>
              </a:extLst>
            </p:cNvPr>
            <p:cNvSpPr txBox="1"/>
            <p:nvPr/>
          </p:nvSpPr>
          <p:spPr>
            <a:xfrm>
              <a:off x="7723670" y="1309484"/>
              <a:ext cx="40329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삼각김밥 제조공장의 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MES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시스템 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1BA1221D-3605-4F9C-8DE2-697B535AC5AB}"/>
                </a:ext>
              </a:extLst>
            </p:cNvPr>
            <p:cNvSpPr/>
            <p:nvPr/>
          </p:nvSpPr>
          <p:spPr>
            <a:xfrm>
              <a:off x="7723670" y="1637909"/>
              <a:ext cx="4236730" cy="789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-</a:t>
              </a:r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생산 계획과 공장 상황을 종합 분석하는 생산 관리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just">
                <a:lnSpc>
                  <a:spcPct val="130000"/>
                </a:lnSpc>
              </a:pPr>
              <a:r>
                <a: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-</a:t>
              </a:r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생산 품질을 실시간 모니터링하는 품질 관리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just">
                <a:lnSpc>
                  <a:spcPct val="130000"/>
                </a:lnSpc>
              </a:pPr>
              <a:r>
                <a: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-</a:t>
              </a:r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글로벌 지점들의 품질</a:t>
              </a:r>
              <a:r>
                <a: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, </a:t>
              </a:r>
              <a:r>
                <a:rPr lang="ko-KR" altLang="en-US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생산 관리를 위한 서버 관리</a:t>
              </a:r>
              <a:endPara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5A165096-C799-FA13-B73D-E9B3F97CD984}"/>
                </a:ext>
              </a:extLst>
            </p:cNvPr>
            <p:cNvGrpSpPr/>
            <p:nvPr/>
          </p:nvGrpSpPr>
          <p:grpSpPr>
            <a:xfrm>
              <a:off x="7723669" y="2720472"/>
              <a:ext cx="4236731" cy="1155268"/>
              <a:chOff x="7723669" y="2335246"/>
              <a:chExt cx="4236731" cy="1155268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BC04F6D-2756-7E08-AE1E-34F7BDD33ACA}"/>
                  </a:ext>
                </a:extLst>
              </p:cNvPr>
              <p:cNvSpPr txBox="1"/>
              <p:nvPr/>
            </p:nvSpPr>
            <p:spPr>
              <a:xfrm>
                <a:off x="7723669" y="2335246"/>
                <a:ext cx="40329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 ExtraBold" panose="02000903000000020004" pitchFamily="50" charset="-127"/>
                    <a:ea typeface="Pretendard ExtraBold" panose="02000903000000020004" pitchFamily="50" charset="-127"/>
                    <a:cs typeface="Pretendard ExtraBold" panose="02000903000000020004" pitchFamily="50" charset="-127"/>
                  </a:rPr>
                  <a:t>삼각김밥 제조공장의 자동화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D475C610-6306-A827-A5DA-B940C5330108}"/>
                  </a:ext>
                </a:extLst>
              </p:cNvPr>
              <p:cNvSpPr/>
              <p:nvPr/>
            </p:nvSpPr>
            <p:spPr>
              <a:xfrm>
                <a:off x="7723669" y="2700682"/>
                <a:ext cx="4236731" cy="7898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30000"/>
                  </a:lnSpc>
                </a:pPr>
                <a:r>
                  <a:rPr lang="en-US" altLang="ko-KR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-</a:t>
                </a:r>
                <a:r>
                  <a:rPr lang="ko-KR" altLang="en-US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무게 센서를 이용한 양 </a:t>
                </a:r>
                <a:r>
                  <a:rPr lang="en-US" altLang="ko-KR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/ </a:t>
                </a:r>
                <a:r>
                  <a:rPr lang="ko-KR" altLang="en-US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불량 품 판단</a:t>
                </a:r>
                <a:endPara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  <a:p>
                <a:pPr algn="just">
                  <a:lnSpc>
                    <a:spcPct val="130000"/>
                  </a:lnSpc>
                </a:pPr>
                <a:r>
                  <a:rPr lang="en-US" altLang="ko-KR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-AI </a:t>
                </a:r>
                <a:r>
                  <a:rPr lang="ko-KR" altLang="en-US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이미지 라벨 부착 여부에 따른 양</a:t>
                </a:r>
                <a:r>
                  <a:rPr lang="en-US" altLang="ko-KR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 / </a:t>
                </a:r>
                <a:r>
                  <a:rPr lang="ko-KR" altLang="en-US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불량 품 판단</a:t>
                </a:r>
                <a:endPara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  <a:p>
                <a:pPr algn="just">
                  <a:lnSpc>
                    <a:spcPct val="130000"/>
                  </a:lnSpc>
                </a:pPr>
                <a:r>
                  <a:rPr lang="en-US" altLang="ko-KR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-</a:t>
                </a:r>
                <a:r>
                  <a:rPr lang="ko-KR" altLang="en-US" sz="1200" kern="100" dirty="0">
                    <a:ln>
                      <a:solidFill>
                        <a:schemeClr val="tx1">
                          <a:lumMod val="75000"/>
                          <a:lumOff val="25000"/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실시간 온도 변화에 따른 온도 관리</a:t>
                </a:r>
                <a:endParaRPr lang="en-US" altLang="ko-KR" sz="1200" kern="1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276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1181E-A85F-4E96-B120-9085307C4D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7110" y="482013"/>
            <a:ext cx="3760788" cy="479425"/>
          </a:xfrm>
          <a:prstGeom prst="rect">
            <a:avLst/>
          </a:prstGeom>
        </p:spPr>
        <p:txBody>
          <a:bodyPr/>
          <a:lstStyle/>
          <a:p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아키텍처 구조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38B55D-19DC-4238-89B3-1A6B706E8B4E}"/>
              </a:ext>
            </a:extLst>
          </p:cNvPr>
          <p:cNvSpPr/>
          <p:nvPr/>
        </p:nvSpPr>
        <p:spPr>
          <a:xfrm>
            <a:off x="0" y="0"/>
            <a:ext cx="36709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Pretendard Light" panose="0200040300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6D679DA-276B-3A1E-AC8E-7FA4DDF56345}"/>
              </a:ext>
            </a:extLst>
          </p:cNvPr>
          <p:cNvSpPr/>
          <p:nvPr/>
        </p:nvSpPr>
        <p:spPr>
          <a:xfrm>
            <a:off x="7901135" y="1105888"/>
            <a:ext cx="163365" cy="496346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C7032F-A405-4173-A799-5DE105664FFF}"/>
              </a:ext>
            </a:extLst>
          </p:cNvPr>
          <p:cNvSpPr txBox="1"/>
          <p:nvPr/>
        </p:nvSpPr>
        <p:spPr>
          <a:xfrm>
            <a:off x="8180872" y="1105888"/>
            <a:ext cx="26195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카메라 이미지 전달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소켓 통신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)</a:t>
            </a:r>
            <a:endParaRPr lang="ko-KR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BA1221D-3605-4F9C-8DE2-697B535AC5AB}"/>
              </a:ext>
            </a:extLst>
          </p:cNvPr>
          <p:cNvSpPr/>
          <p:nvPr/>
        </p:nvSpPr>
        <p:spPr>
          <a:xfrm>
            <a:off x="8192544" y="1393837"/>
            <a:ext cx="3630128" cy="3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라즈베리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파이 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-&gt; Python</a:t>
            </a:r>
            <a:endParaRPr lang="ko-KR" altLang="en-US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568" y="1105888"/>
            <a:ext cx="6426381" cy="4963464"/>
          </a:xfrm>
          <a:prstGeom prst="rect">
            <a:avLst/>
          </a:prstGeom>
        </p:spPr>
      </p:pic>
      <p:cxnSp>
        <p:nvCxnSpPr>
          <p:cNvPr id="7" name="직선 화살표 연결선 6"/>
          <p:cNvCxnSpPr/>
          <p:nvPr/>
        </p:nvCxnSpPr>
        <p:spPr>
          <a:xfrm>
            <a:off x="5166360" y="1639313"/>
            <a:ext cx="1646675" cy="966727"/>
          </a:xfrm>
          <a:prstGeom prst="straightConnector1">
            <a:avLst/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>
            <a:off x="6142097" y="3051930"/>
            <a:ext cx="670939" cy="392335"/>
          </a:xfrm>
          <a:prstGeom prst="straightConnector1">
            <a:avLst/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 flipV="1">
            <a:off x="4961146" y="1745994"/>
            <a:ext cx="163828" cy="1164846"/>
          </a:xfrm>
          <a:prstGeom prst="straightConnector1">
            <a:avLst/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>
            <a:off x="4557287" y="1745993"/>
            <a:ext cx="152400" cy="1012447"/>
          </a:xfrm>
          <a:prstGeom prst="straightConnector1">
            <a:avLst/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/>
          <p:cNvGrpSpPr/>
          <p:nvPr/>
        </p:nvGrpSpPr>
        <p:grpSpPr>
          <a:xfrm>
            <a:off x="10812120" y="6132500"/>
            <a:ext cx="1148280" cy="542620"/>
            <a:chOff x="3672840" y="4105580"/>
            <a:chExt cx="1524000" cy="694834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AC7032F-A405-4173-A799-5DE105664FFF}"/>
              </a:ext>
            </a:extLst>
          </p:cNvPr>
          <p:cNvSpPr txBox="1"/>
          <p:nvPr/>
        </p:nvSpPr>
        <p:spPr>
          <a:xfrm>
            <a:off x="8180872" y="1743069"/>
            <a:ext cx="37795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[AI]Classification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처리된  이미지 전달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C7032F-A405-4173-A799-5DE105664FFF}"/>
              </a:ext>
            </a:extLst>
          </p:cNvPr>
          <p:cNvSpPr txBox="1"/>
          <p:nvPr/>
        </p:nvSpPr>
        <p:spPr>
          <a:xfrm>
            <a:off x="8192544" y="2436763"/>
            <a:ext cx="3767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온도 정보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초음파 정보 전달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AC7032F-A405-4173-A799-5DE105664FFF}"/>
              </a:ext>
            </a:extLst>
          </p:cNvPr>
          <p:cNvSpPr txBox="1"/>
          <p:nvPr/>
        </p:nvSpPr>
        <p:spPr>
          <a:xfrm>
            <a:off x="8192544" y="3126970"/>
            <a:ext cx="2204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벨트 제어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BA1221D-3605-4F9C-8DE2-697B535AC5AB}"/>
              </a:ext>
            </a:extLst>
          </p:cNvPr>
          <p:cNvSpPr/>
          <p:nvPr/>
        </p:nvSpPr>
        <p:spPr>
          <a:xfrm>
            <a:off x="8192544" y="2033606"/>
            <a:ext cx="3630128" cy="3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Python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-&gt; infra architecture</a:t>
            </a:r>
            <a:endParaRPr lang="ko-KR" altLang="en-US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A1221D-3605-4F9C-8DE2-697B535AC5AB}"/>
              </a:ext>
            </a:extLst>
          </p:cNvPr>
          <p:cNvSpPr/>
          <p:nvPr/>
        </p:nvSpPr>
        <p:spPr>
          <a:xfrm>
            <a:off x="8180872" y="2723668"/>
            <a:ext cx="3630128" cy="3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라즈베리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파이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-&gt;  Infra architecture</a:t>
            </a:r>
            <a:endParaRPr lang="ko-KR" altLang="en-US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BA1221D-3605-4F9C-8DE2-697B535AC5AB}"/>
              </a:ext>
            </a:extLst>
          </p:cNvPr>
          <p:cNvSpPr/>
          <p:nvPr/>
        </p:nvSpPr>
        <p:spPr>
          <a:xfrm>
            <a:off x="8180872" y="3389000"/>
            <a:ext cx="3630128" cy="3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Infra architecture -&gt; </a:t>
            </a: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라즈베리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파이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AC7032F-A405-4173-A799-5DE105664FFF}"/>
              </a:ext>
            </a:extLst>
          </p:cNvPr>
          <p:cNvSpPr txBox="1"/>
          <p:nvPr/>
        </p:nvSpPr>
        <p:spPr>
          <a:xfrm>
            <a:off x="8192544" y="3721399"/>
            <a:ext cx="3767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서버 이중화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BA1221D-3605-4F9C-8DE2-697B535AC5AB}"/>
              </a:ext>
            </a:extLst>
          </p:cNvPr>
          <p:cNvSpPr/>
          <p:nvPr/>
        </p:nvSpPr>
        <p:spPr>
          <a:xfrm>
            <a:off x="8192544" y="4003199"/>
            <a:ext cx="3630128" cy="309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ko-KR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HAPorxy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를 이용한 부하 분산 처리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AC7032F-A405-4173-A799-5DE105664FFF}"/>
              </a:ext>
            </a:extLst>
          </p:cNvPr>
          <p:cNvSpPr txBox="1"/>
          <p:nvPr/>
        </p:nvSpPr>
        <p:spPr>
          <a:xfrm>
            <a:off x="8186708" y="4386143"/>
            <a:ext cx="3767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DB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서버 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Replication</a:t>
            </a:r>
            <a:endParaRPr lang="ko-KR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BA1221D-3605-4F9C-8DE2-697B535AC5AB}"/>
              </a:ext>
            </a:extLst>
          </p:cNvPr>
          <p:cNvSpPr/>
          <p:nvPr/>
        </p:nvSpPr>
        <p:spPr>
          <a:xfrm>
            <a:off x="8180872" y="4677805"/>
            <a:ext cx="3630128" cy="309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MySQL replication 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방식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ko-KR" altLang="en-US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AC7032F-A405-4173-A799-5DE105664FFF}"/>
              </a:ext>
            </a:extLst>
          </p:cNvPr>
          <p:cNvSpPr txBox="1"/>
          <p:nvPr/>
        </p:nvSpPr>
        <p:spPr>
          <a:xfrm>
            <a:off x="8180872" y="5045303"/>
            <a:ext cx="3767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Session storage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BA1221D-3605-4F9C-8DE2-697B535AC5AB}"/>
              </a:ext>
            </a:extLst>
          </p:cNvPr>
          <p:cNvSpPr/>
          <p:nvPr/>
        </p:nvSpPr>
        <p:spPr>
          <a:xfrm>
            <a:off x="8192544" y="5353030"/>
            <a:ext cx="3630128" cy="309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이중화 서버의 로그인 관리를 위해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Redis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사용</a:t>
            </a:r>
          </a:p>
        </p:txBody>
      </p:sp>
      <p:sp>
        <p:nvSpPr>
          <p:cNvPr id="53" name="모서리가 둥근 직사각형 52"/>
          <p:cNvSpPr/>
          <p:nvPr/>
        </p:nvSpPr>
        <p:spPr>
          <a:xfrm>
            <a:off x="8180872" y="1105888"/>
            <a:ext cx="2619576" cy="620348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모서리가 둥근 직사각형 53"/>
          <p:cNvSpPr/>
          <p:nvPr/>
        </p:nvSpPr>
        <p:spPr>
          <a:xfrm>
            <a:off x="8204216" y="1765048"/>
            <a:ext cx="3630128" cy="620348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모서리가 둥근 직사각형 55"/>
          <p:cNvSpPr/>
          <p:nvPr/>
        </p:nvSpPr>
        <p:spPr>
          <a:xfrm>
            <a:off x="8204216" y="2417681"/>
            <a:ext cx="2607904" cy="620348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모서리가 둥근 직사각형 56"/>
          <p:cNvSpPr/>
          <p:nvPr/>
        </p:nvSpPr>
        <p:spPr>
          <a:xfrm>
            <a:off x="8192544" y="3090985"/>
            <a:ext cx="2619576" cy="620348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모서리가 둥근 직사각형 57"/>
          <p:cNvSpPr/>
          <p:nvPr/>
        </p:nvSpPr>
        <p:spPr>
          <a:xfrm>
            <a:off x="8189687" y="4375192"/>
            <a:ext cx="2619576" cy="620348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모서리가 둥근 직사각형 58"/>
          <p:cNvSpPr/>
          <p:nvPr/>
        </p:nvSpPr>
        <p:spPr>
          <a:xfrm>
            <a:off x="8194120" y="5053334"/>
            <a:ext cx="3008063" cy="620348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모서리가 둥근 직사각형 59"/>
          <p:cNvSpPr/>
          <p:nvPr/>
        </p:nvSpPr>
        <p:spPr>
          <a:xfrm>
            <a:off x="8180872" y="3728820"/>
            <a:ext cx="2619576" cy="620348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모서리가 둥근 직사각형 62"/>
          <p:cNvSpPr/>
          <p:nvPr/>
        </p:nvSpPr>
        <p:spPr>
          <a:xfrm>
            <a:off x="2786743" y="2889867"/>
            <a:ext cx="2593881" cy="1972419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모서리가 둥근 직사각형 63"/>
          <p:cNvSpPr/>
          <p:nvPr/>
        </p:nvSpPr>
        <p:spPr>
          <a:xfrm>
            <a:off x="3164115" y="4542419"/>
            <a:ext cx="1960860" cy="1463740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모서리가 둥근 직사각형 64"/>
          <p:cNvSpPr/>
          <p:nvPr/>
        </p:nvSpPr>
        <p:spPr>
          <a:xfrm>
            <a:off x="5380624" y="3890155"/>
            <a:ext cx="1252405" cy="972131"/>
          </a:xfrm>
          <a:prstGeom prst="round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26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3" grpId="1" animBg="1"/>
      <p:bldP spid="54" grpId="0" animBg="1"/>
      <p:bldP spid="54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60" grpId="0" animBg="1"/>
      <p:bldP spid="60" grpId="1" animBg="1"/>
      <p:bldP spid="63" grpId="0" animBg="1"/>
      <p:bldP spid="63" grpId="1" animBg="1"/>
      <p:bldP spid="64" grpId="0" animBg="1"/>
      <p:bldP spid="64" grpId="1" animBg="1"/>
      <p:bldP spid="6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1181E-A85F-4E96-B120-9085307C4D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7111" y="314373"/>
            <a:ext cx="3760788" cy="479425"/>
          </a:xfrm>
          <a:prstGeom prst="rect">
            <a:avLst/>
          </a:prstGeom>
        </p:spPr>
        <p:txBody>
          <a:bodyPr/>
          <a:lstStyle/>
          <a:p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라즈베리 파이 회로도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38B55D-19DC-4238-89B3-1A6B706E8B4E}"/>
              </a:ext>
            </a:extLst>
          </p:cNvPr>
          <p:cNvSpPr/>
          <p:nvPr/>
        </p:nvSpPr>
        <p:spPr>
          <a:xfrm>
            <a:off x="0" y="0"/>
            <a:ext cx="36709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Pretendard Light" panose="0200040300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6D679DA-276B-3A1E-AC8E-7FA4DDF56345}"/>
              </a:ext>
            </a:extLst>
          </p:cNvPr>
          <p:cNvSpPr/>
          <p:nvPr/>
        </p:nvSpPr>
        <p:spPr>
          <a:xfrm>
            <a:off x="8180872" y="1105888"/>
            <a:ext cx="163365" cy="496346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C7032F-A405-4173-A799-5DE105664FFF}"/>
              </a:ext>
            </a:extLst>
          </p:cNvPr>
          <p:cNvSpPr txBox="1"/>
          <p:nvPr/>
        </p:nvSpPr>
        <p:spPr>
          <a:xfrm>
            <a:off x="8520962" y="1134560"/>
            <a:ext cx="2204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IOT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구성</a:t>
            </a:r>
            <a:endParaRPr lang="en-US" altLang="ko-KR" sz="1600" dirty="0">
              <a:solidFill>
                <a:schemeClr val="tx1">
                  <a:lumMod val="95000"/>
                  <a:lumOff val="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BA1221D-3605-4F9C-8DE2-697B535AC5AB}"/>
              </a:ext>
            </a:extLst>
          </p:cNvPr>
          <p:cNvSpPr/>
          <p:nvPr/>
        </p:nvSpPr>
        <p:spPr>
          <a:xfrm>
            <a:off x="8520962" y="1473114"/>
            <a:ext cx="3630128" cy="201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라즈베리파이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2EA</a:t>
            </a:r>
          </a:p>
          <a:p>
            <a:pPr algn="just">
              <a:lnSpc>
                <a:spcPct val="130000"/>
              </a:lnSpc>
            </a:pP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초음파센서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3EA</a:t>
            </a:r>
          </a:p>
          <a:p>
            <a:pPr algn="just">
              <a:lnSpc>
                <a:spcPct val="130000"/>
              </a:lnSpc>
            </a:pP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서보모터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2EA</a:t>
            </a:r>
          </a:p>
          <a:p>
            <a:pPr algn="just">
              <a:lnSpc>
                <a:spcPct val="130000"/>
              </a:lnSpc>
            </a:pP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온도센서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1EA</a:t>
            </a:r>
          </a:p>
          <a:p>
            <a:pPr algn="just">
              <a:lnSpc>
                <a:spcPct val="130000"/>
              </a:lnSpc>
            </a:pP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무게센서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1EA</a:t>
            </a:r>
          </a:p>
          <a:p>
            <a:pPr algn="just">
              <a:lnSpc>
                <a:spcPct val="130000"/>
              </a:lnSpc>
            </a:pP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카메라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1EA</a:t>
            </a:r>
          </a:p>
          <a:p>
            <a:pPr algn="just">
              <a:lnSpc>
                <a:spcPct val="130000"/>
              </a:lnSpc>
            </a:pPr>
            <a:endParaRPr lang="en-US" altLang="ko-KR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just">
              <a:lnSpc>
                <a:spcPct val="130000"/>
              </a:lnSpc>
            </a:pPr>
            <a:endParaRPr lang="ko-KR" altLang="en-US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0812120" y="6132500"/>
            <a:ext cx="1148280" cy="542620"/>
            <a:chOff x="3672840" y="4105580"/>
            <a:chExt cx="1524000" cy="694834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22" y="1288507"/>
            <a:ext cx="6914213" cy="45982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AC7032F-A405-4173-A799-5DE105664FFF}"/>
              </a:ext>
            </a:extLst>
          </p:cNvPr>
          <p:cNvSpPr txBox="1"/>
          <p:nvPr/>
        </p:nvSpPr>
        <p:spPr>
          <a:xfrm>
            <a:off x="8520962" y="2985131"/>
            <a:ext cx="2204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동작 구조</a:t>
            </a:r>
            <a:endParaRPr lang="en-US" altLang="ko-KR" sz="1600" dirty="0">
              <a:solidFill>
                <a:schemeClr val="tx1">
                  <a:lumMod val="95000"/>
                  <a:lumOff val="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BA1221D-3605-4F9C-8DE2-697B535AC5AB}"/>
              </a:ext>
            </a:extLst>
          </p:cNvPr>
          <p:cNvSpPr/>
          <p:nvPr/>
        </p:nvSpPr>
        <p:spPr>
          <a:xfrm>
            <a:off x="8520962" y="3323685"/>
            <a:ext cx="3630128" cy="201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통신은 </a:t>
            </a:r>
            <a:r>
              <a:rPr lang="en-US" altLang="ko-KR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SignalR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을 이용</a:t>
            </a:r>
            <a:endParaRPr lang="en-US" altLang="ko-KR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just">
              <a:lnSpc>
                <a:spcPct val="130000"/>
              </a:lnSpc>
            </a:pP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초음파센서로 물체를 감지</a:t>
            </a:r>
            <a:endParaRPr lang="en-US" altLang="ko-KR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just">
              <a:lnSpc>
                <a:spcPct val="130000"/>
              </a:lnSpc>
            </a:pP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온도에 따른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LED 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변화</a:t>
            </a:r>
            <a:endParaRPr lang="en-US" altLang="ko-KR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just">
              <a:lnSpc>
                <a:spcPct val="130000"/>
              </a:lnSpc>
            </a:pP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카메라 이미지를 인공지능 처리 컴퓨터의 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python 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으로 보내고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AI 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처리된 이미지를 받아서</a:t>
            </a:r>
            <a:r>
              <a:rPr lang="en-US" altLang="ko-KR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불량판별</a:t>
            </a:r>
            <a:endParaRPr lang="en-US" altLang="ko-KR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just">
              <a:lnSpc>
                <a:spcPct val="130000"/>
              </a:lnSpc>
            </a:pP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무게센서로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무게 불량 판별</a:t>
            </a:r>
            <a:endParaRPr lang="en-US" altLang="ko-KR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just">
              <a:lnSpc>
                <a:spcPct val="130000"/>
              </a:lnSpc>
            </a:pPr>
            <a:r>
              <a:rPr lang="ko-KR" altLang="en-US" sz="1200" kern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서보모터로</a:t>
            </a:r>
            <a:r>
              <a:rPr lang="ko-KR" altLang="en-US" sz="1200" kern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분류</a:t>
            </a:r>
            <a:endParaRPr lang="en-US" altLang="ko-KR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just">
              <a:lnSpc>
                <a:spcPct val="130000"/>
              </a:lnSpc>
            </a:pPr>
            <a:endParaRPr lang="ko-KR" altLang="en-US" sz="1200" kern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079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1181E-A85F-4E96-B120-9085307C4D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7111" y="314373"/>
            <a:ext cx="3760788" cy="479425"/>
          </a:xfrm>
          <a:prstGeom prst="rect">
            <a:avLst/>
          </a:prstGeom>
        </p:spPr>
        <p:txBody>
          <a:bodyPr/>
          <a:lstStyle/>
          <a:p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시연 영상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38B55D-19DC-4238-89B3-1A6B706E8B4E}"/>
              </a:ext>
            </a:extLst>
          </p:cNvPr>
          <p:cNvSpPr/>
          <p:nvPr/>
        </p:nvSpPr>
        <p:spPr>
          <a:xfrm>
            <a:off x="0" y="0"/>
            <a:ext cx="36709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Pretendard Light" panose="0200040300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0812120" y="6132500"/>
            <a:ext cx="1148280" cy="542620"/>
            <a:chOff x="3672840" y="4105580"/>
            <a:chExt cx="1524000" cy="694834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pic>
        <p:nvPicPr>
          <p:cNvPr id="3" name="미디어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19516" y="1093780"/>
            <a:ext cx="8303004" cy="467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13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1181E-A85F-4E96-B120-9085307C4D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7111" y="314373"/>
            <a:ext cx="3760788" cy="479425"/>
          </a:xfrm>
          <a:prstGeom prst="rect">
            <a:avLst/>
          </a:prstGeom>
        </p:spPr>
        <p:txBody>
          <a:bodyPr/>
          <a:lstStyle/>
          <a:p>
            <a:r>
              <a:rPr lang="en-US" altLang="ko-KR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WEB </a:t>
            </a:r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시연영상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38B55D-19DC-4238-89B3-1A6B706E8B4E}"/>
              </a:ext>
            </a:extLst>
          </p:cNvPr>
          <p:cNvSpPr/>
          <p:nvPr/>
        </p:nvSpPr>
        <p:spPr>
          <a:xfrm>
            <a:off x="0" y="0"/>
            <a:ext cx="36709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Pretendard Light" panose="0200040300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0812120" y="6132500"/>
            <a:ext cx="1148280" cy="542620"/>
            <a:chOff x="3672840" y="4105580"/>
            <a:chExt cx="1524000" cy="694834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pic>
        <p:nvPicPr>
          <p:cNvPr id="4" name="미디어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57400" y="1143000"/>
            <a:ext cx="8077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56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1181E-A85F-4E96-B120-9085307C4D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7111" y="314374"/>
            <a:ext cx="9397916" cy="876454"/>
          </a:xfrm>
          <a:prstGeom prst="rect">
            <a:avLst/>
          </a:prstGeom>
        </p:spPr>
        <p:txBody>
          <a:bodyPr/>
          <a:lstStyle/>
          <a:p>
            <a:r>
              <a:rPr lang="en-US" altLang="ko-KR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AI </a:t>
            </a:r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학습</a:t>
            </a:r>
            <a:r>
              <a:rPr lang="en-US" altLang="ko-KR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(</a:t>
            </a:r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좀더 자세히</a:t>
            </a:r>
            <a:r>
              <a:rPr lang="en-US" altLang="ko-KR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, </a:t>
            </a:r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어떤 사진을 어떻게 판별했다</a:t>
            </a:r>
            <a:r>
              <a:rPr lang="en-US" altLang="ko-KR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, </a:t>
            </a:r>
            <a:r>
              <a:rPr lang="ko-KR" altLang="en-US" sz="25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전처리해서 평균 얼마정도의 인식률을 보여주면서 했는지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38B55D-19DC-4238-89B3-1A6B706E8B4E}"/>
              </a:ext>
            </a:extLst>
          </p:cNvPr>
          <p:cNvSpPr/>
          <p:nvPr/>
        </p:nvSpPr>
        <p:spPr>
          <a:xfrm>
            <a:off x="0" y="0"/>
            <a:ext cx="36709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Pretendard Light" panose="0200040300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0812120" y="6132500"/>
            <a:ext cx="1148280" cy="542620"/>
            <a:chOff x="3672840" y="4105580"/>
            <a:chExt cx="1524000" cy="694834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0A8945A-2D2F-1A63-B193-812EE1AF0D5D}"/>
              </a:ext>
            </a:extLst>
          </p:cNvPr>
          <p:cNvGrpSpPr/>
          <p:nvPr/>
        </p:nvGrpSpPr>
        <p:grpSpPr>
          <a:xfrm>
            <a:off x="1155505" y="1449977"/>
            <a:ext cx="5323672" cy="5408023"/>
            <a:chOff x="3167185" y="464225"/>
            <a:chExt cx="5857630" cy="592955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E6ADD0F-36E6-2464-9C35-88CFC255C1A4}"/>
                </a:ext>
              </a:extLst>
            </p:cNvPr>
            <p:cNvGrpSpPr/>
            <p:nvPr/>
          </p:nvGrpSpPr>
          <p:grpSpPr>
            <a:xfrm>
              <a:off x="6466781" y="464225"/>
              <a:ext cx="2544478" cy="2409372"/>
              <a:chOff x="7673577" y="549875"/>
              <a:chExt cx="2544478" cy="2409372"/>
            </a:xfrm>
          </p:grpSpPr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70EE500E-CD8C-BFEF-0EF3-E6BCA15FB2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931" t="13175" r="15132" b="15080"/>
              <a:stretch/>
            </p:blipFill>
            <p:spPr>
              <a:xfrm rot="5400000">
                <a:off x="7741130" y="482322"/>
                <a:ext cx="2409372" cy="2544478"/>
              </a:xfrm>
              <a:prstGeom prst="rect">
                <a:avLst/>
              </a:prstGeom>
            </p:spPr>
          </p:pic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4B5FAAE9-04A0-1AFC-B986-383D372DCF9F}"/>
                  </a:ext>
                </a:extLst>
              </p:cNvPr>
              <p:cNvCxnSpPr/>
              <p:nvPr/>
            </p:nvCxnSpPr>
            <p:spPr>
              <a:xfrm flipH="1">
                <a:off x="7937771" y="683570"/>
                <a:ext cx="579817" cy="1991536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F44F43E4-AE9C-A5EB-FBFD-334129681937}"/>
                  </a:ext>
                </a:extLst>
              </p:cNvPr>
              <p:cNvCxnSpPr/>
              <p:nvPr/>
            </p:nvCxnSpPr>
            <p:spPr>
              <a:xfrm flipH="1">
                <a:off x="7937772" y="2131469"/>
                <a:ext cx="1955258" cy="543637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26BB307C-1DDB-1250-459B-F5F7F8EAC415}"/>
                  </a:ext>
                </a:extLst>
              </p:cNvPr>
              <p:cNvCxnSpPr/>
              <p:nvPr/>
            </p:nvCxnSpPr>
            <p:spPr>
              <a:xfrm flipH="1" flipV="1">
                <a:off x="8517589" y="683571"/>
                <a:ext cx="1375441" cy="1447898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30">
              <a:extLst>
                <a:ext uri="{FF2B5EF4-FFF2-40B4-BE49-F238E27FC236}">
                  <a16:creationId xmlns:a16="http://schemas.microsoft.com/office/drawing/2014/main" id="{4A9514C1-4177-1E74-A211-023C59BD71F7}"/>
                </a:ext>
              </a:extLst>
            </p:cNvPr>
            <p:cNvSpPr txBox="1"/>
            <p:nvPr/>
          </p:nvSpPr>
          <p:spPr>
            <a:xfrm>
              <a:off x="6766339" y="2948925"/>
              <a:ext cx="19752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/>
                <a:t>&lt;</a:t>
              </a:r>
              <a:r>
                <a:rPr lang="ko-KR" altLang="en-US" dirty="0"/>
                <a:t>삼각김밥 학습</a:t>
              </a:r>
              <a:r>
                <a:rPr lang="en-US" altLang="ko-KR" dirty="0"/>
                <a:t>&gt;</a:t>
              </a:r>
              <a:endParaRPr lang="ko-KR" altLang="en-US" dirty="0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C9A173E-D690-AF98-606B-8D9164CBB158}"/>
                </a:ext>
              </a:extLst>
            </p:cNvPr>
            <p:cNvGrpSpPr/>
            <p:nvPr/>
          </p:nvGrpSpPr>
          <p:grpSpPr>
            <a:xfrm>
              <a:off x="6466781" y="3596370"/>
              <a:ext cx="2558034" cy="2358553"/>
              <a:chOff x="7800036" y="3613924"/>
              <a:chExt cx="2558034" cy="2358553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79974D22-2FAA-56DC-94F1-0EFE1BAD01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870" t="17730" r="20870" b="19082"/>
              <a:stretch/>
            </p:blipFill>
            <p:spPr>
              <a:xfrm rot="5400000">
                <a:off x="7899776" y="3514184"/>
                <a:ext cx="2358553" cy="2558034"/>
              </a:xfrm>
              <a:prstGeom prst="rect">
                <a:avLst/>
              </a:prstGeom>
            </p:spPr>
          </p:pic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C48DD835-255D-522F-B572-69F31FDF0887}"/>
                  </a:ext>
                </a:extLst>
              </p:cNvPr>
              <p:cNvCxnSpPr/>
              <p:nvPr/>
            </p:nvCxnSpPr>
            <p:spPr>
              <a:xfrm flipH="1" flipV="1">
                <a:off x="9371624" y="4610911"/>
                <a:ext cx="116435" cy="690663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8077F2BD-A2E1-41C0-B428-EAFE9CE3186F}"/>
                  </a:ext>
                </a:extLst>
              </p:cNvPr>
              <p:cNvCxnSpPr/>
              <p:nvPr/>
            </p:nvCxnSpPr>
            <p:spPr>
              <a:xfrm flipH="1">
                <a:off x="8644047" y="5301574"/>
                <a:ext cx="853702" cy="107006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C12ED50F-4EED-757E-AEBE-48BE350DD101}"/>
                  </a:ext>
                </a:extLst>
              </p:cNvPr>
              <p:cNvCxnSpPr/>
              <p:nvPr/>
            </p:nvCxnSpPr>
            <p:spPr>
              <a:xfrm>
                <a:off x="8527612" y="4793201"/>
                <a:ext cx="116435" cy="615378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C6A6FA3-AF71-CB1D-8D65-9910FD42D975}"/>
                  </a:ext>
                </a:extLst>
              </p:cNvPr>
              <p:cNvCxnSpPr/>
              <p:nvPr/>
            </p:nvCxnSpPr>
            <p:spPr>
              <a:xfrm flipH="1">
                <a:off x="8501613" y="4639992"/>
                <a:ext cx="870012" cy="153209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52">
              <a:extLst>
                <a:ext uri="{FF2B5EF4-FFF2-40B4-BE49-F238E27FC236}">
                  <a16:creationId xmlns:a16="http://schemas.microsoft.com/office/drawing/2014/main" id="{72A9F071-03D0-1503-CC5B-BED071902569}"/>
                </a:ext>
              </a:extLst>
            </p:cNvPr>
            <p:cNvSpPr txBox="1"/>
            <p:nvPr/>
          </p:nvSpPr>
          <p:spPr>
            <a:xfrm>
              <a:off x="7020883" y="6024444"/>
              <a:ext cx="15135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/>
                <a:t>&lt;</a:t>
              </a:r>
              <a:r>
                <a:rPr lang="ko-KR" altLang="en-US" dirty="0"/>
                <a:t>라벨 학습</a:t>
              </a:r>
              <a:r>
                <a:rPr lang="en-US" altLang="ko-KR" dirty="0"/>
                <a:t>&gt;</a:t>
              </a:r>
              <a:endParaRPr lang="ko-KR" altLang="en-US" dirty="0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0BEEA343-9E84-AF50-C166-D8B8995143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94" r="9934"/>
            <a:stretch/>
          </p:blipFill>
          <p:spPr>
            <a:xfrm>
              <a:off x="3167185" y="3604836"/>
              <a:ext cx="2928458" cy="2358554"/>
            </a:xfrm>
            <a:prstGeom prst="rect">
              <a:avLst/>
            </a:prstGeom>
          </p:spPr>
        </p:pic>
        <p:sp>
          <p:nvSpPr>
            <p:cNvPr id="12" name="TextBox 55">
              <a:extLst>
                <a:ext uri="{FF2B5EF4-FFF2-40B4-BE49-F238E27FC236}">
                  <a16:creationId xmlns:a16="http://schemas.microsoft.com/office/drawing/2014/main" id="{6D5E9837-E218-31ED-4EAC-13962EE27636}"/>
                </a:ext>
              </a:extLst>
            </p:cNvPr>
            <p:cNvSpPr txBox="1"/>
            <p:nvPr/>
          </p:nvSpPr>
          <p:spPr>
            <a:xfrm>
              <a:off x="4021173" y="6018869"/>
              <a:ext cx="12666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/>
                <a:t>&lt;AI</a:t>
              </a:r>
              <a:r>
                <a:rPr lang="ko-KR" altLang="en-US" dirty="0"/>
                <a:t> 인식</a:t>
              </a:r>
              <a:r>
                <a:rPr lang="en-US" altLang="ko-KR" dirty="0"/>
                <a:t>&gt;</a:t>
              </a:r>
              <a:endParaRPr lang="ko-KR" altLang="en-US" dirty="0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D33DFF3-D9AD-CBB5-5FC2-09369287C4C2}"/>
              </a:ext>
            </a:extLst>
          </p:cNvPr>
          <p:cNvSpPr/>
          <p:nvPr/>
        </p:nvSpPr>
        <p:spPr>
          <a:xfrm>
            <a:off x="7006859" y="1449977"/>
            <a:ext cx="163365" cy="496346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185DCD-B452-918B-8A0E-FAD641A27C87}"/>
              </a:ext>
            </a:extLst>
          </p:cNvPr>
          <p:cNvSpPr txBox="1"/>
          <p:nvPr/>
        </p:nvSpPr>
        <p:spPr>
          <a:xfrm>
            <a:off x="7463116" y="1449977"/>
            <a:ext cx="44972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핸드폰 카메라 </a:t>
            </a:r>
            <a:r>
              <a:rPr lang="en-US" altLang="ko-KR" sz="1600" dirty="0"/>
              <a:t>1:1 </a:t>
            </a:r>
            <a:r>
              <a:rPr lang="ko-KR" altLang="en-US" sz="1600" dirty="0"/>
              <a:t>크기로 삼각김밥 모형 및 라벨 촬영 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  (</a:t>
            </a:r>
            <a:r>
              <a:rPr lang="ko-KR" altLang="en-US" sz="1600" dirty="0"/>
              <a:t>한 장의 평균 파일 용량 </a:t>
            </a:r>
            <a:r>
              <a:rPr lang="en-US" altLang="ko-KR" sz="1600" dirty="0"/>
              <a:t>2.4MB)</a:t>
            </a:r>
            <a:endParaRPr lang="ko-KR" altLang="en-US" sz="1600" dirty="0"/>
          </a:p>
          <a:p>
            <a:endParaRPr lang="en-US" altLang="ko-KR" sz="1600" dirty="0">
              <a:solidFill>
                <a:schemeClr val="tx1">
                  <a:lumMod val="95000"/>
                  <a:lumOff val="5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1CA16B36-EAB6-0F64-43DC-D54F0DA02684}"/>
              </a:ext>
            </a:extLst>
          </p:cNvPr>
          <p:cNvSpPr txBox="1">
            <a:spLocks/>
          </p:cNvSpPr>
          <p:nvPr/>
        </p:nvSpPr>
        <p:spPr>
          <a:xfrm>
            <a:off x="7463116" y="2498070"/>
            <a:ext cx="6215743" cy="5547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err="1"/>
              <a:t>roboFlow</a:t>
            </a:r>
            <a:r>
              <a:rPr lang="en-US" altLang="ko-KR" sz="1800" dirty="0"/>
              <a:t> </a:t>
            </a:r>
            <a:r>
              <a:rPr lang="ko-KR" altLang="en-US" sz="1800" dirty="0"/>
              <a:t>사용 데이터 증강</a:t>
            </a:r>
            <a:endParaRPr lang="en-US" altLang="ko-KR" sz="1800" dirty="0"/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4305613D-2795-8FD6-0BC4-9B60F9DF1E71}"/>
              </a:ext>
            </a:extLst>
          </p:cNvPr>
          <p:cNvSpPr txBox="1">
            <a:spLocks/>
          </p:cNvSpPr>
          <p:nvPr/>
        </p:nvSpPr>
        <p:spPr>
          <a:xfrm>
            <a:off x="7463115" y="3092719"/>
            <a:ext cx="6215743" cy="5547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/>
              <a:t>"</a:t>
            </a:r>
            <a:r>
              <a:rPr lang="af-ZA" altLang="ko-KR" sz="1800" dirty="0"/>
              <a:t>Instance Segmentation" </a:t>
            </a:r>
            <a:r>
              <a:rPr lang="ko-KR" altLang="en-US" sz="1800" dirty="0"/>
              <a:t>적용</a:t>
            </a: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079CC1B7-0953-6081-198C-25EF4AA959A8}"/>
              </a:ext>
            </a:extLst>
          </p:cNvPr>
          <p:cNvSpPr txBox="1">
            <a:spLocks/>
          </p:cNvSpPr>
          <p:nvPr/>
        </p:nvSpPr>
        <p:spPr>
          <a:xfrm>
            <a:off x="7463114" y="3759643"/>
            <a:ext cx="6215743" cy="5547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/>
              <a:t>이미지 크기 </a:t>
            </a:r>
            <a:r>
              <a:rPr lang="en-US" altLang="ko-KR" sz="1800" dirty="0"/>
              <a:t>640*640</a:t>
            </a:r>
          </a:p>
        </p:txBody>
      </p:sp>
    </p:spTree>
    <p:extLst>
      <p:ext uri="{BB962C8B-B14F-4D97-AF65-F5344CB8AC3E}">
        <p14:creationId xmlns:p14="http://schemas.microsoft.com/office/powerpoint/2010/main" val="279938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38B55D-19DC-4238-89B3-1A6B706E8B4E}"/>
              </a:ext>
            </a:extLst>
          </p:cNvPr>
          <p:cNvSpPr/>
          <p:nvPr/>
        </p:nvSpPr>
        <p:spPr>
          <a:xfrm>
            <a:off x="0" y="0"/>
            <a:ext cx="36709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Pretendard Light" panose="0200040300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0812120" y="6132500"/>
            <a:ext cx="1148280" cy="542620"/>
            <a:chOff x="3672840" y="4105580"/>
            <a:chExt cx="1524000" cy="694834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2840" y="4105580"/>
              <a:ext cx="728378" cy="69483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190533" y="4105580"/>
              <a:ext cx="1006307" cy="41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dirty="0">
                  <a:latin typeface="Bauhaus 93" panose="04030905020B02020C02" pitchFamily="82" charset="0"/>
                </a:rPr>
                <a:t>3gim</a:t>
              </a:r>
              <a:endParaRPr lang="ko-KR" altLang="en-US" sz="2000" dirty="0">
                <a:latin typeface="Bauhaus 93" panose="04030905020B02020C02" pitchFamily="82" charset="0"/>
              </a:endParaRPr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06BB0888-B71E-AC02-4DD0-895F67BB03D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2" t="7845" r="10999" b="5441"/>
          <a:stretch/>
        </p:blipFill>
        <p:spPr>
          <a:xfrm>
            <a:off x="1025114" y="711200"/>
            <a:ext cx="2154866" cy="1930401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79AE795-3F0F-AE6E-5B97-B3A0594215C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3" t="9013" r="25953"/>
          <a:stretch/>
        </p:blipFill>
        <p:spPr>
          <a:xfrm>
            <a:off x="2768774" y="476990"/>
            <a:ext cx="1208142" cy="1451159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CDF1A7A8-EEDE-BCEB-58BA-BE958F1859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666" y="2191657"/>
            <a:ext cx="2164006" cy="2164006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D7670C41-FDB2-DFE6-05BB-3297853C4F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40" y="4466771"/>
            <a:ext cx="4178754" cy="2089377"/>
          </a:xfrm>
          <a:prstGeom prst="rect">
            <a:avLst/>
          </a:prstGeom>
        </p:spPr>
      </p:pic>
      <p:sp>
        <p:nvSpPr>
          <p:cNvPr id="32" name="아래로 구부러진 화살표 15">
            <a:extLst>
              <a:ext uri="{FF2B5EF4-FFF2-40B4-BE49-F238E27FC236}">
                <a16:creationId xmlns:a16="http://schemas.microsoft.com/office/drawing/2014/main" id="{EDC86B5F-5F84-54EF-D2F2-9388B717375E}"/>
              </a:ext>
            </a:extLst>
          </p:cNvPr>
          <p:cNvSpPr/>
          <p:nvPr/>
        </p:nvSpPr>
        <p:spPr>
          <a:xfrm rot="819813">
            <a:off x="3992520" y="501209"/>
            <a:ext cx="5927626" cy="842275"/>
          </a:xfrm>
          <a:prstGeom prst="curvedDownArrow">
            <a:avLst/>
          </a:prstGeom>
          <a:solidFill>
            <a:srgbClr val="A0F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아래로 구부러진 화살표 18">
            <a:extLst>
              <a:ext uri="{FF2B5EF4-FFF2-40B4-BE49-F238E27FC236}">
                <a16:creationId xmlns:a16="http://schemas.microsoft.com/office/drawing/2014/main" id="{99AFBA7E-D56F-D0CC-6FA1-A56267ACC315}"/>
              </a:ext>
            </a:extLst>
          </p:cNvPr>
          <p:cNvSpPr/>
          <p:nvPr/>
        </p:nvSpPr>
        <p:spPr>
          <a:xfrm rot="9966281">
            <a:off x="3759350" y="4958447"/>
            <a:ext cx="6393964" cy="842275"/>
          </a:xfrm>
          <a:prstGeom prst="curvedDownArrow">
            <a:avLst/>
          </a:prstGeom>
          <a:solidFill>
            <a:srgbClr val="A0F8CE"/>
          </a:solidFill>
          <a:ln>
            <a:noFill/>
          </a:ln>
          <a:scene3d>
            <a:camera prst="orthographicFront">
              <a:rot lat="1080000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62234EEF-C93B-6A68-69AC-4B92FE37A8B0}"/>
              </a:ext>
            </a:extLst>
          </p:cNvPr>
          <p:cNvSpPr txBox="1">
            <a:spLocks/>
          </p:cNvSpPr>
          <p:nvPr/>
        </p:nvSpPr>
        <p:spPr>
          <a:xfrm>
            <a:off x="4388122" y="1223282"/>
            <a:ext cx="3987971" cy="55471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b="1"/>
              <a:t>실시간 영상 전송 </a:t>
            </a:r>
            <a:r>
              <a:rPr lang="en-US" altLang="ko-KR" sz="2000" b="1"/>
              <a:t>(Socket</a:t>
            </a:r>
            <a:r>
              <a:rPr lang="ko-KR" altLang="en-US" sz="2000" b="1"/>
              <a:t>통신</a:t>
            </a:r>
            <a:r>
              <a:rPr lang="en-US" altLang="ko-KR" sz="2000" b="1"/>
              <a:t>)</a:t>
            </a:r>
            <a:r>
              <a:rPr lang="ko-KR" altLang="en-US" sz="2000" b="1"/>
              <a:t> </a:t>
            </a:r>
            <a:endParaRPr lang="ko-KR" altLang="en-US" sz="2000" b="1" dirty="0"/>
          </a:p>
        </p:txBody>
      </p:sp>
      <p:sp>
        <p:nvSpPr>
          <p:cNvPr id="35" name="내용 개체 틀 2">
            <a:extLst>
              <a:ext uri="{FF2B5EF4-FFF2-40B4-BE49-F238E27FC236}">
                <a16:creationId xmlns:a16="http://schemas.microsoft.com/office/drawing/2014/main" id="{05EFE068-E6A8-0116-3354-3BCEA762B456}"/>
              </a:ext>
            </a:extLst>
          </p:cNvPr>
          <p:cNvSpPr txBox="1">
            <a:spLocks/>
          </p:cNvSpPr>
          <p:nvPr/>
        </p:nvSpPr>
        <p:spPr>
          <a:xfrm>
            <a:off x="4388122" y="2661814"/>
            <a:ext cx="3987971" cy="970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/>
              <a:t>AI </a:t>
            </a:r>
            <a:r>
              <a:rPr lang="ko-KR" altLang="en-US" sz="2000" b="1" dirty="0"/>
              <a:t>모델 적용 </a:t>
            </a:r>
            <a:r>
              <a:rPr lang="en-US" altLang="ko-KR" sz="2000" b="1" dirty="0"/>
              <a:t>(YOLOv5)</a:t>
            </a:r>
          </a:p>
          <a:p>
            <a:r>
              <a:rPr lang="en-US" altLang="ko-KR" sz="2000" b="1" dirty="0"/>
              <a:t>ASP.NET</a:t>
            </a:r>
            <a:r>
              <a:rPr lang="ko-KR" altLang="en-US" sz="2000" b="1" dirty="0"/>
              <a:t>에 전송 </a:t>
            </a:r>
            <a:r>
              <a:rPr lang="en-US" altLang="ko-KR" sz="2000" b="1" dirty="0"/>
              <a:t>(</a:t>
            </a:r>
            <a:r>
              <a:rPr lang="en-US" altLang="ko-KR" sz="2000" b="1" dirty="0" err="1"/>
              <a:t>SignalR</a:t>
            </a:r>
            <a:r>
              <a:rPr lang="en-US" altLang="ko-KR" sz="2000" b="1" dirty="0"/>
              <a:t>)</a:t>
            </a:r>
          </a:p>
        </p:txBody>
      </p:sp>
      <p:sp>
        <p:nvSpPr>
          <p:cNvPr id="36" name="내용 개체 틀 2">
            <a:extLst>
              <a:ext uri="{FF2B5EF4-FFF2-40B4-BE49-F238E27FC236}">
                <a16:creationId xmlns:a16="http://schemas.microsoft.com/office/drawing/2014/main" id="{2BFEC3AF-BD91-3C39-6E05-6C7476480F63}"/>
              </a:ext>
            </a:extLst>
          </p:cNvPr>
          <p:cNvSpPr txBox="1">
            <a:spLocks/>
          </p:cNvSpPr>
          <p:nvPr/>
        </p:nvSpPr>
        <p:spPr>
          <a:xfrm>
            <a:off x="4388122" y="4573006"/>
            <a:ext cx="3542401" cy="554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b="1" dirty="0" err="1"/>
              <a:t>웹페이지에</a:t>
            </a:r>
            <a:r>
              <a:rPr lang="ko-KR" altLang="en-US" sz="2000" b="1" dirty="0"/>
              <a:t> 실시간 송출 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6846960C-94C5-7268-C598-22A81CC8F64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44" t="7923" b="8188"/>
          <a:stretch/>
        </p:blipFill>
        <p:spPr>
          <a:xfrm>
            <a:off x="9763970" y="1277260"/>
            <a:ext cx="2004685" cy="84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1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3481"/>
        </a:solidFill>
        <a:ln w="6350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2225">
          <a:solidFill>
            <a:schemeClr val="tx1">
              <a:lumMod val="85000"/>
              <a:lumOff val="1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19685</TotalTime>
  <Words>329</Words>
  <Application>Microsoft Office PowerPoint</Application>
  <PresentationFormat>와이드스크린</PresentationFormat>
  <Paragraphs>85</Paragraphs>
  <Slides>11</Slides>
  <Notes>2</Notes>
  <HiddenSlides>0</HiddenSlides>
  <MMClips>3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Arial</vt:lpstr>
      <vt:lpstr>Pretendard</vt:lpstr>
      <vt:lpstr>Pretendard Light</vt:lpstr>
      <vt:lpstr>Pretendard SemiBold</vt:lpstr>
      <vt:lpstr>Pretendard Medium</vt:lpstr>
      <vt:lpstr>Pretendard ExtraBold</vt:lpstr>
      <vt:lpstr>맑은 고딕</vt:lpstr>
      <vt:lpstr>Bauhaus 93</vt:lpstr>
      <vt:lpstr>Office 테마</vt:lpstr>
      <vt:lpstr>PowerPoint 프레젠테이션</vt:lpstr>
      <vt:lpstr>목차</vt:lpstr>
      <vt:lpstr>프로젝트 동기 및 목표</vt:lpstr>
      <vt:lpstr>아키텍처 구조</vt:lpstr>
      <vt:lpstr>라즈베리 파이 회로도</vt:lpstr>
      <vt:lpstr>시연 영상</vt:lpstr>
      <vt:lpstr>WEB 시연영상</vt:lpstr>
      <vt:lpstr>AI 학습(좀더 자세히, 어떤 사진을 어떻게 판별했다, 전처리해서 평균 얼마정도의 인식률을 보여주면서 했는지</vt:lpstr>
      <vt:lpstr>PowerPoint 프레젠테이션</vt:lpstr>
      <vt:lpstr>AI 시연 영상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cs.hong</dc:creator>
  <cp:lastModifiedBy>NT751</cp:lastModifiedBy>
  <cp:revision>1374</cp:revision>
  <dcterms:created xsi:type="dcterms:W3CDTF">2022-02-02T04:32:22Z</dcterms:created>
  <dcterms:modified xsi:type="dcterms:W3CDTF">2023-10-02T16:17:54Z</dcterms:modified>
</cp:coreProperties>
</file>

<file path=docProps/thumbnail.jpeg>
</file>